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256" r:id="rId2"/>
    <p:sldId id="485" r:id="rId3"/>
    <p:sldId id="414" r:id="rId4"/>
    <p:sldId id="486" r:id="rId5"/>
    <p:sldId id="391" r:id="rId6"/>
    <p:sldId id="389" r:id="rId7"/>
    <p:sldId id="382" r:id="rId8"/>
    <p:sldId id="383" r:id="rId9"/>
    <p:sldId id="384" r:id="rId10"/>
    <p:sldId id="385" r:id="rId11"/>
    <p:sldId id="386" r:id="rId12"/>
    <p:sldId id="387" r:id="rId13"/>
    <p:sldId id="388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74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736" y="176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5845AE-ACE1-EC44-8625-84E41CDD46BF}" type="datetimeFigureOut">
              <a:rPr lang="en-US" smtClean="0"/>
              <a:t>12/21/20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39650B-C0B8-7C4E-B61C-B8EF4072FA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84453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B7B6E1-B344-C444-840E-5BCE257718B4}" type="datetimeFigureOut">
              <a:rPr lang="en-US" smtClean="0"/>
              <a:t>12/21/20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818D25-F9F0-6E43-9906-4FDAFD99D1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72010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5672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32762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0424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3739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ga-IE"/>
              <a:t>Click to edit Master subtitle style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97904" y="6434750"/>
            <a:ext cx="5011541" cy="501650"/>
          </a:xfrm>
          <a:prstGeom prst="rect">
            <a:avLst/>
          </a:prstGeom>
        </p:spPr>
        <p:txBody>
          <a:bodyPr/>
          <a:lstStyle>
            <a:lvl1pPr>
              <a:defRPr sz="1600" i="1"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3320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7657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034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4616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ga-IE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2127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954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ga-IE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ga-IE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5685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1806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1050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ga-IE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0854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ga-IE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1912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82400" y="6466111"/>
            <a:ext cx="501696" cy="3575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0" y="6466110"/>
            <a:ext cx="12192000" cy="0"/>
          </a:xfrm>
          <a:prstGeom prst="line">
            <a:avLst/>
          </a:prstGeom>
          <a:ln w="3175" cmpd="sng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 userDrawn="1"/>
        </p:nvSpPr>
        <p:spPr>
          <a:xfrm>
            <a:off x="107904" y="6521360"/>
            <a:ext cx="15390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rgbClr val="0000FF"/>
                </a:solidFill>
              </a:rPr>
              <a:t>Topic 1 – Overview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E1C5313-8C82-2E4D-BC85-234997DA0DF0}"/>
              </a:ext>
            </a:extLst>
          </p:cNvPr>
          <p:cNvSpPr txBox="1"/>
          <p:nvPr userDrawn="1"/>
        </p:nvSpPr>
        <p:spPr>
          <a:xfrm>
            <a:off x="7922528" y="6498280"/>
            <a:ext cx="37536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accent6">
                    <a:lumMod val="75000"/>
                  </a:schemeClr>
                </a:solidFill>
              </a:rPr>
              <a:t>Data Science for Operational Researchers using R</a:t>
            </a:r>
          </a:p>
        </p:txBody>
      </p:sp>
    </p:spTree>
    <p:extLst>
      <p:ext uri="{BB962C8B-B14F-4D97-AF65-F5344CB8AC3E}">
        <p14:creationId xmlns:p14="http://schemas.microsoft.com/office/powerpoint/2010/main" val="21110146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r4ds.had.co.nz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witter.com/_jimduggan" TargetMode="External"/><Relationship Id="rId5" Type="http://schemas.openxmlformats.org/officeDocument/2006/relationships/image" Target="../media/image5.tiff"/><Relationship Id="rId4" Type="http://schemas.openxmlformats.org/officeDocument/2006/relationships/hyperlink" Target="https://education.rstudio.com/trainers/people/duggan+jim/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rstudio.cloud/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3429000"/>
            <a:ext cx="7772400" cy="2694763"/>
          </a:xfrm>
        </p:spPr>
        <p:txBody>
          <a:bodyPr>
            <a:normAutofit/>
          </a:bodyPr>
          <a:lstStyle/>
          <a:p>
            <a:r>
              <a:rPr lang="en-US" dirty="0"/>
              <a:t>Topic 1: Overview</a:t>
            </a:r>
            <a:endParaRPr lang="en-US" i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</a:t>
            </a:fld>
            <a:endParaRPr lang="en-US"/>
          </a:p>
        </p:txBody>
      </p: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8E3C8441-4891-7444-9FD7-153B71C2A2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19292"/>
            <a:ext cx="12192000" cy="4321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7459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D7BCEE-F9F5-0E40-B36A-A157C4E0BC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(4) Run some R code in Console</a:t>
            </a:r>
          </a:p>
        </p:txBody>
      </p:sp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AC0524D1-B6EB-C649-8E95-F0045D27F4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2150" y="1824407"/>
            <a:ext cx="8257201" cy="4154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0564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169EE1-D5B2-F440-AF39-7B0BB4971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(5) Install required packages</a:t>
            </a:r>
          </a:p>
        </p:txBody>
      </p:sp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2C5DF13F-4425-AB42-B3D6-4DFF7C438A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1893" y="1756735"/>
            <a:ext cx="8514570" cy="4141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1959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A572E7-17A1-BB43-864F-5EBB62F8C1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(6) For example, ggplot2</a:t>
            </a:r>
          </a:p>
        </p:txBody>
      </p:sp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F1E53758-08E5-8241-BCBB-E923048701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0550" y="2000747"/>
            <a:ext cx="8411848" cy="4357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1741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180CD-2CE3-EA48-8586-01E4CA61F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(7) Packages required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56C2ABB-0C78-724B-BE84-99D946261C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3737234"/>
              </p:ext>
            </p:extLst>
          </p:nvPr>
        </p:nvGraphicFramePr>
        <p:xfrm>
          <a:off x="1983425" y="1963269"/>
          <a:ext cx="8248298" cy="20609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7680">
                  <a:extLst>
                    <a:ext uri="{9D8B030D-6E8A-4147-A177-3AD203B41FA5}">
                      <a16:colId xmlns:a16="http://schemas.microsoft.com/office/drawing/2014/main" val="2760985154"/>
                    </a:ext>
                  </a:extLst>
                </a:gridCol>
                <a:gridCol w="6690618">
                  <a:extLst>
                    <a:ext uri="{9D8B030D-6E8A-4147-A177-3AD203B41FA5}">
                      <a16:colId xmlns:a16="http://schemas.microsoft.com/office/drawing/2014/main" val="1811334641"/>
                    </a:ext>
                  </a:extLst>
                </a:gridCol>
              </a:tblGrid>
              <a:tr h="342314">
                <a:tc>
                  <a:txBody>
                    <a:bodyPr/>
                    <a:lstStyle/>
                    <a:p>
                      <a:r>
                        <a:rPr lang="en-US" sz="1700" dirty="0"/>
                        <a:t>Package</a:t>
                      </a:r>
                    </a:p>
                  </a:txBody>
                  <a:tcPr marL="84406" marR="84406" marT="42203" marB="42203"/>
                </a:tc>
                <a:tc>
                  <a:txBody>
                    <a:bodyPr/>
                    <a:lstStyle/>
                    <a:p>
                      <a:r>
                        <a:rPr lang="en-US" sz="1700" dirty="0"/>
                        <a:t>Purpose</a:t>
                      </a:r>
                    </a:p>
                  </a:txBody>
                  <a:tcPr marL="84406" marR="84406" marT="42203" marB="42203"/>
                </a:tc>
                <a:extLst>
                  <a:ext uri="{0D108BD9-81ED-4DB2-BD59-A6C34878D82A}">
                    <a16:rowId xmlns:a16="http://schemas.microsoft.com/office/drawing/2014/main" val="2929568631"/>
                  </a:ext>
                </a:extLst>
              </a:tr>
              <a:tr h="342314">
                <a:tc>
                  <a:txBody>
                    <a:bodyPr/>
                    <a:lstStyle/>
                    <a:p>
                      <a:r>
                        <a:rPr lang="en-US" sz="1700" b="1" dirty="0"/>
                        <a:t>ggplot2</a:t>
                      </a:r>
                    </a:p>
                  </a:txBody>
                  <a:tcPr marL="84406" marR="84406" marT="42203" marB="42203"/>
                </a:tc>
                <a:tc>
                  <a:txBody>
                    <a:bodyPr/>
                    <a:lstStyle/>
                    <a:p>
                      <a:r>
                        <a:rPr lang="en-US" sz="1700" dirty="0"/>
                        <a:t>Produce graphics for data</a:t>
                      </a:r>
                    </a:p>
                  </a:txBody>
                  <a:tcPr marL="84406" marR="84406" marT="42203" marB="42203"/>
                </a:tc>
                <a:extLst>
                  <a:ext uri="{0D108BD9-81ED-4DB2-BD59-A6C34878D82A}">
                    <a16:rowId xmlns:a16="http://schemas.microsoft.com/office/drawing/2014/main" val="2438946409"/>
                  </a:ext>
                </a:extLst>
              </a:tr>
              <a:tr h="342314">
                <a:tc>
                  <a:txBody>
                    <a:bodyPr/>
                    <a:lstStyle/>
                    <a:p>
                      <a:r>
                        <a:rPr lang="en-US" sz="1700" b="1" dirty="0" err="1"/>
                        <a:t>dplyr</a:t>
                      </a:r>
                      <a:endParaRPr lang="en-US" sz="1700" b="1" dirty="0"/>
                    </a:p>
                  </a:txBody>
                  <a:tcPr marL="84406" marR="84406" marT="42203" marB="42203"/>
                </a:tc>
                <a:tc>
                  <a:txBody>
                    <a:bodyPr/>
                    <a:lstStyle/>
                    <a:p>
                      <a:r>
                        <a:rPr lang="en-US" sz="1700" dirty="0"/>
                        <a:t>Analysis of data held in </a:t>
                      </a:r>
                      <a:r>
                        <a:rPr lang="en-US" sz="1700" dirty="0" err="1"/>
                        <a:t>tibbles</a:t>
                      </a:r>
                      <a:r>
                        <a:rPr lang="en-US" sz="1700" dirty="0"/>
                        <a:t>/data frames</a:t>
                      </a:r>
                    </a:p>
                  </a:txBody>
                  <a:tcPr marL="84406" marR="84406" marT="42203" marB="42203"/>
                </a:tc>
                <a:extLst>
                  <a:ext uri="{0D108BD9-81ED-4DB2-BD59-A6C34878D82A}">
                    <a16:rowId xmlns:a16="http://schemas.microsoft.com/office/drawing/2014/main" val="3055609200"/>
                  </a:ext>
                </a:extLst>
              </a:tr>
              <a:tr h="342314">
                <a:tc>
                  <a:txBody>
                    <a:bodyPr/>
                    <a:lstStyle/>
                    <a:p>
                      <a:r>
                        <a:rPr lang="en-US" sz="1700" b="1" dirty="0"/>
                        <a:t>aimsir17</a:t>
                      </a:r>
                    </a:p>
                  </a:txBody>
                  <a:tcPr marL="84406" marR="84406" marT="42203" marB="42203"/>
                </a:tc>
                <a:tc>
                  <a:txBody>
                    <a:bodyPr/>
                    <a:lstStyle/>
                    <a:p>
                      <a:r>
                        <a:rPr lang="en-US" sz="1700" dirty="0"/>
                        <a:t>2017 Weather data for Ireland</a:t>
                      </a:r>
                    </a:p>
                  </a:txBody>
                  <a:tcPr marL="84406" marR="84406" marT="42203" marB="42203"/>
                </a:tc>
                <a:extLst>
                  <a:ext uri="{0D108BD9-81ED-4DB2-BD59-A6C34878D82A}">
                    <a16:rowId xmlns:a16="http://schemas.microsoft.com/office/drawing/2014/main" val="1693211998"/>
                  </a:ext>
                </a:extLst>
              </a:tr>
              <a:tr h="342314">
                <a:tc>
                  <a:txBody>
                    <a:bodyPr/>
                    <a:lstStyle/>
                    <a:p>
                      <a:r>
                        <a:rPr lang="en-US" sz="1700" b="1" dirty="0" err="1"/>
                        <a:t>purrr</a:t>
                      </a:r>
                      <a:endParaRPr lang="en-US" sz="1700" b="1" dirty="0"/>
                    </a:p>
                  </a:txBody>
                  <a:tcPr marL="84406" marR="84406" marT="42203" marB="42203"/>
                </a:tc>
                <a:tc>
                  <a:txBody>
                    <a:bodyPr/>
                    <a:lstStyle/>
                    <a:p>
                      <a:r>
                        <a:rPr lang="en-US" sz="1700" dirty="0"/>
                        <a:t>To iterate over data structures</a:t>
                      </a:r>
                    </a:p>
                  </a:txBody>
                  <a:tcPr marL="84406" marR="84406" marT="42203" marB="42203"/>
                </a:tc>
                <a:extLst>
                  <a:ext uri="{0D108BD9-81ED-4DB2-BD59-A6C34878D82A}">
                    <a16:rowId xmlns:a16="http://schemas.microsoft.com/office/drawing/2014/main" val="2180354566"/>
                  </a:ext>
                </a:extLst>
              </a:tr>
              <a:tr h="342314">
                <a:tc>
                  <a:txBody>
                    <a:bodyPr/>
                    <a:lstStyle/>
                    <a:p>
                      <a:r>
                        <a:rPr lang="en-US" sz="1700" b="1" dirty="0" err="1"/>
                        <a:t>tidyr</a:t>
                      </a:r>
                      <a:endParaRPr lang="en-US" sz="1700" b="1" dirty="0"/>
                    </a:p>
                  </a:txBody>
                  <a:tcPr marL="84406" marR="84406" marT="42203" marB="42203"/>
                </a:tc>
                <a:tc>
                  <a:txBody>
                    <a:bodyPr/>
                    <a:lstStyle/>
                    <a:p>
                      <a:r>
                        <a:rPr lang="en-US" sz="1700" dirty="0"/>
                        <a:t>To tidy rectangular data, and to nest data sets</a:t>
                      </a:r>
                    </a:p>
                  </a:txBody>
                  <a:tcPr marL="84406" marR="84406" marT="42203" marB="42203"/>
                </a:tc>
                <a:extLst>
                  <a:ext uri="{0D108BD9-81ED-4DB2-BD59-A6C34878D82A}">
                    <a16:rowId xmlns:a16="http://schemas.microsoft.com/office/drawing/2014/main" val="2404064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856331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A0566-DD06-314C-B957-88E250C61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637C6D-8AEB-B94C-9A3B-D4E2E9CE1A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70283"/>
            <a:ext cx="10972800" cy="2650523"/>
          </a:xfrm>
        </p:spPr>
        <p:txBody>
          <a:bodyPr/>
          <a:lstStyle/>
          <a:p>
            <a:pPr marL="0" indent="0">
              <a:buNone/>
            </a:pPr>
            <a:r>
              <a:rPr lang="en-IE" dirty="0"/>
              <a:t>“The course will benefit operational research practitioners who support data-driven decision making within their organisation, and are interested in exploring new tools, workflows and methods to generate insights, and communicate these to key stakeholders”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AEDB5D-D7E8-3944-B06D-F6F00FB75B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2</a:t>
            </a:fld>
            <a:endParaRPr lang="en-US"/>
          </a:p>
        </p:txBody>
      </p:sp>
      <p:pic>
        <p:nvPicPr>
          <p:cNvPr id="6" name="Picture 5" descr="data-science-explore.png">
            <a:extLst>
              <a:ext uri="{FF2B5EF4-FFF2-40B4-BE49-F238E27FC236}">
                <a16:creationId xmlns:a16="http://schemas.microsoft.com/office/drawing/2014/main" id="{4147D464-93F2-1B46-8018-BBD6675DC2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4021107"/>
            <a:ext cx="6652985" cy="24450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295D472-6DC2-CF42-9227-F6A05C6EC0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0151" y="3642660"/>
            <a:ext cx="1528567" cy="229702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9E49806-786D-F947-8531-78766E56A1DF}"/>
              </a:ext>
            </a:extLst>
          </p:cNvPr>
          <p:cNvSpPr/>
          <p:nvPr/>
        </p:nvSpPr>
        <p:spPr>
          <a:xfrm>
            <a:off x="8500718" y="5992237"/>
            <a:ext cx="23274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4"/>
              </a:rPr>
              <a:t>https://r4ds.had.co.nz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01324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Instructor –Jim Duggan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86EEA410-9CE7-C84D-AF5C-A89B959BEB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5486400" cy="4525963"/>
          </a:xfrm>
        </p:spPr>
        <p:txBody>
          <a:bodyPr>
            <a:normAutofit/>
          </a:bodyPr>
          <a:lstStyle/>
          <a:p>
            <a:r>
              <a:rPr lang="en-US" dirty="0"/>
              <a:t>Lectures in</a:t>
            </a:r>
          </a:p>
          <a:p>
            <a:pPr lvl="1"/>
            <a:r>
              <a:rPr lang="en-US" dirty="0"/>
              <a:t>Programming (R, MATLAB),</a:t>
            </a:r>
          </a:p>
          <a:p>
            <a:pPr lvl="1"/>
            <a:r>
              <a:rPr lang="en-US" dirty="0"/>
              <a:t>Modelling &amp; Simulation</a:t>
            </a:r>
          </a:p>
          <a:p>
            <a:r>
              <a:rPr lang="en-US" dirty="0"/>
              <a:t>Research interests:</a:t>
            </a:r>
          </a:p>
          <a:p>
            <a:pPr lvl="1"/>
            <a:r>
              <a:rPr lang="en-US" dirty="0"/>
              <a:t>System Dynamics</a:t>
            </a:r>
          </a:p>
          <a:p>
            <a:pPr lvl="1"/>
            <a:r>
              <a:rPr lang="en-US" dirty="0"/>
              <a:t>Computational Epidemiology</a:t>
            </a:r>
          </a:p>
          <a:p>
            <a:pPr lvl="1"/>
            <a:r>
              <a:rPr lang="en-US" dirty="0"/>
              <a:t>Data Science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3</a:t>
            </a:fld>
            <a:endParaRPr lang="en-US"/>
          </a:p>
        </p:txBody>
      </p:sp>
      <p:pic>
        <p:nvPicPr>
          <p:cNvPr id="5" name="Picture 4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F4ACD6DB-BFE8-A745-97A7-3056E2A077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4496" y="1786970"/>
            <a:ext cx="6046408" cy="341586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CCA0364-68B9-4A48-B900-BE1805DB1A1D}"/>
              </a:ext>
            </a:extLst>
          </p:cNvPr>
          <p:cNvSpPr/>
          <p:nvPr/>
        </p:nvSpPr>
        <p:spPr>
          <a:xfrm>
            <a:off x="6287826" y="5572166"/>
            <a:ext cx="69736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https://education.rstudio.com/trainers/people/duggan+jim/</a:t>
            </a:r>
            <a:r>
              <a:rPr lang="en-US" dirty="0"/>
              <a:t> </a:t>
            </a:r>
          </a:p>
        </p:txBody>
      </p:sp>
      <p:pic>
        <p:nvPicPr>
          <p:cNvPr id="13" name="Picture 12" descr="CoverImage.tiff">
            <a:extLst>
              <a:ext uri="{FF2B5EF4-FFF2-40B4-BE49-F238E27FC236}">
                <a16:creationId xmlns:a16="http://schemas.microsoft.com/office/drawing/2014/main" id="{90ECDF8B-79C4-C149-99C3-38D3759FF1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3473" y="246387"/>
            <a:ext cx="767430" cy="115439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79D9B94-D645-C245-96FC-B5CFF2D14708}"/>
              </a:ext>
            </a:extLst>
          </p:cNvPr>
          <p:cNvSpPr/>
          <p:nvPr/>
        </p:nvSpPr>
        <p:spPr>
          <a:xfrm>
            <a:off x="7853495" y="5941498"/>
            <a:ext cx="32244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6"/>
              </a:rPr>
              <a:t>https://twitter.com/_jimduggan</a:t>
            </a:r>
            <a:r>
              <a:rPr lang="en-US" dirty="0"/>
              <a:t> </a:t>
            </a:r>
          </a:p>
        </p:txBody>
      </p:sp>
      <p:pic>
        <p:nvPicPr>
          <p:cNvPr id="14" name="Picture 13" descr="A person smiling for the picture&#10;&#10;Description automatically generated with low confidence">
            <a:extLst>
              <a:ext uri="{FF2B5EF4-FFF2-40B4-BE49-F238E27FC236}">
                <a16:creationId xmlns:a16="http://schemas.microsoft.com/office/drawing/2014/main" id="{5214A91B-575B-924E-A335-AE4AA5DB637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20833"/>
          <a:stretch/>
        </p:blipFill>
        <p:spPr>
          <a:xfrm>
            <a:off x="10115376" y="246387"/>
            <a:ext cx="962528" cy="1143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452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71611-2867-3D42-B377-CA8811D07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Overview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AC3C71-34C8-AC43-9A36-790E6ED2D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4</a:t>
            </a:fld>
            <a:endParaRPr lang="en-US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1BAED23B-B9D8-D548-908D-6D6EAE4C95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8718716"/>
              </p:ext>
            </p:extLst>
          </p:nvPr>
        </p:nvGraphicFramePr>
        <p:xfrm>
          <a:off x="2028093" y="1417638"/>
          <a:ext cx="7583214" cy="466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0246">
                  <a:extLst>
                    <a:ext uri="{9D8B030D-6E8A-4147-A177-3AD203B41FA5}">
                      <a16:colId xmlns:a16="http://schemas.microsoft.com/office/drawing/2014/main" val="1570151564"/>
                    </a:ext>
                  </a:extLst>
                </a:gridCol>
                <a:gridCol w="6492968">
                  <a:extLst>
                    <a:ext uri="{9D8B030D-6E8A-4147-A177-3AD203B41FA5}">
                      <a16:colId xmlns:a16="http://schemas.microsoft.com/office/drawing/2014/main" val="219506847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Topic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19886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sz="2000" b="1" i="1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Session 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2423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Introduction to R and R Studio Cloud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1105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Exploratory Data Analysis: the </a:t>
                      </a:r>
                      <a:r>
                        <a:rPr lang="en-US" sz="2000" b="1">
                          <a:solidFill>
                            <a:srgbClr val="0432FF"/>
                          </a:solidFill>
                        </a:rPr>
                        <a:t>tibble</a:t>
                      </a:r>
                      <a:r>
                        <a:rPr lang="en-US" sz="2000"/>
                        <a:t> and </a:t>
                      </a:r>
                      <a:r>
                        <a:rPr lang="en-US" sz="2000" b="1">
                          <a:solidFill>
                            <a:srgbClr val="0432FF"/>
                          </a:solidFill>
                        </a:rPr>
                        <a:t>ggplot2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00153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Foundations of R: Vectors, Lists, Functions and Functionals with </a:t>
                      </a:r>
                      <a:r>
                        <a:rPr lang="en-US" sz="2000" b="1">
                          <a:solidFill>
                            <a:srgbClr val="0432FF"/>
                          </a:solidFill>
                        </a:rPr>
                        <a:t>purrr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5758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Data Transformation I with </a:t>
                      </a:r>
                      <a:r>
                        <a:rPr lang="en-US" sz="2000" b="1" dirty="0" err="1">
                          <a:solidFill>
                            <a:srgbClr val="0432FF"/>
                          </a:solidFill>
                        </a:rPr>
                        <a:t>dplyr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8757498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i="1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Session 2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15723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Data Transformation II with </a:t>
                      </a:r>
                      <a:r>
                        <a:rPr lang="en-US" sz="2000" b="1">
                          <a:solidFill>
                            <a:srgbClr val="0432FF"/>
                          </a:solidFill>
                        </a:rPr>
                        <a:t>dplyr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68426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Statistical Transformation with </a:t>
                      </a:r>
                      <a:r>
                        <a:rPr lang="en-US" sz="2000" b="1">
                          <a:solidFill>
                            <a:srgbClr val="0432FF"/>
                          </a:solidFill>
                        </a:rPr>
                        <a:t>ggplot2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86972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Modelling with </a:t>
                      </a:r>
                      <a:r>
                        <a:rPr lang="en-US" sz="2000" b="1">
                          <a:solidFill>
                            <a:srgbClr val="0432FF"/>
                          </a:solidFill>
                        </a:rPr>
                        <a:t>purrr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76339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Exploratory Modelling Analysis  - Case Study using </a:t>
                      </a:r>
                      <a:r>
                        <a:rPr lang="en-US" sz="2000" b="1" dirty="0">
                          <a:solidFill>
                            <a:srgbClr val="0432FF"/>
                          </a:solidFill>
                        </a:rPr>
                        <a:t>aimsir17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0380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325301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R Project for Statistical Computing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R’s </a:t>
            </a:r>
            <a:r>
              <a:rPr lang="en-US" i="1" dirty="0"/>
              <a:t>mission </a:t>
            </a:r>
            <a:r>
              <a:rPr lang="en-US" dirty="0"/>
              <a:t>is to enable the best and most thorough exploration of data possible (Chambers 2008). </a:t>
            </a:r>
          </a:p>
          <a:p>
            <a:r>
              <a:rPr lang="en-US" dirty="0"/>
              <a:t>It is a dialect of the S language, developed at Bell Laboratories</a:t>
            </a:r>
          </a:p>
          <a:p>
            <a:r>
              <a:rPr lang="en-US" dirty="0"/>
              <a:t>ACM noted that </a:t>
            </a:r>
            <a:r>
              <a:rPr lang="en-US" i="1" dirty="0"/>
              <a:t>S</a:t>
            </a:r>
            <a:r>
              <a:rPr lang="en-US" dirty="0"/>
              <a:t> “</a:t>
            </a:r>
            <a:r>
              <a:rPr lang="en-US" i="1" dirty="0"/>
              <a:t>will forever alter the way people analyze, visualize, and manipulate data”</a:t>
            </a:r>
            <a:r>
              <a:rPr lang="en-IE" dirty="0"/>
              <a:t> 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B4B35E-DA44-2E43-9E1A-8AE759481D1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6A37401E-7D5F-4D42-9923-BAC55B6DE8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2858" y="1211318"/>
            <a:ext cx="4197942" cy="2032337"/>
          </a:xfrm>
          <a:prstGeom prst="rect">
            <a:avLst/>
          </a:prstGeom>
        </p:spPr>
      </p:pic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07888CF5-E00E-654E-9451-43D99AFEC5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2201" y="3385637"/>
            <a:ext cx="4074027" cy="2461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245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CCA23-E1EA-E745-A8F7-53C1E222B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Steps: RStudio Cloud!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5C013C8-7DA4-E244-94A0-21665CFFE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6</a:t>
            </a:fld>
            <a:endParaRPr lang="en-US"/>
          </a:p>
        </p:txBody>
      </p:sp>
      <p:pic>
        <p:nvPicPr>
          <p:cNvPr id="4" name="Picture 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4E44C0CB-5672-8142-909A-3F6BA168CC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0084" y="1594483"/>
            <a:ext cx="7451833" cy="439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1682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C4F4C8-FB6E-4A48-A34D-2A20CCD52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92" dirty="0"/>
              <a:t>(1) Create your account on </a:t>
            </a:r>
            <a:r>
              <a:rPr lang="en-US" sz="3692" dirty="0">
                <a:hlinkClick r:id="rId2"/>
              </a:rPr>
              <a:t>https://rstudio.cloud</a:t>
            </a:r>
            <a:r>
              <a:rPr lang="en-US" sz="3692" dirty="0"/>
              <a:t> and login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4497F32F-C767-8844-8C3A-DFE9E8E896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8224" y="1898164"/>
            <a:ext cx="8475552" cy="4103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2491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53F95-0F9B-A744-980E-81E680037D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2652" y="600811"/>
            <a:ext cx="8260707" cy="1223597"/>
          </a:xfrm>
        </p:spPr>
        <p:txBody>
          <a:bodyPr>
            <a:normAutofit fontScale="90000"/>
          </a:bodyPr>
          <a:lstStyle/>
          <a:p>
            <a:r>
              <a:rPr lang="en-US" dirty="0"/>
              <a:t>(2) In your workspace, create a project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B307F048-9B5C-1641-9142-BC3F15D936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947792"/>
            <a:ext cx="9144000" cy="2962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8758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6DFD295-C87F-D54E-9C37-4F9A06AFD5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6704" y="600811"/>
            <a:ext cx="8568503" cy="1223597"/>
          </a:xfrm>
        </p:spPr>
        <p:txBody>
          <a:bodyPr>
            <a:normAutofit fontScale="90000"/>
          </a:bodyPr>
          <a:lstStyle/>
          <a:p>
            <a:r>
              <a:rPr lang="en-US" dirty="0"/>
              <a:t>(3) Name the project (e.g. </a:t>
            </a:r>
            <a:r>
              <a:rPr lang="en-US" dirty="0" err="1"/>
              <a:t>MySmartGrid</a:t>
            </a:r>
            <a:r>
              <a:rPr lang="en-US" dirty="0"/>
              <a:t>)</a:t>
            </a:r>
          </a:p>
        </p:txBody>
      </p:sp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8706A305-89CF-EB4F-BCE4-A26AF0FDB2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6794" y="1824408"/>
            <a:ext cx="8738412" cy="4295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8172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11476</TotalTime>
  <Words>344</Words>
  <Application>Microsoft Macintosh PowerPoint</Application>
  <PresentationFormat>Widescreen</PresentationFormat>
  <Paragraphs>68</Paragraphs>
  <Slides>13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Arial</vt:lpstr>
      <vt:lpstr>Calibri</vt:lpstr>
      <vt:lpstr>Office Theme</vt:lpstr>
      <vt:lpstr>Topic 1: Overview</vt:lpstr>
      <vt:lpstr>Objective</vt:lpstr>
      <vt:lpstr>Instructor –Jim Duggan</vt:lpstr>
      <vt:lpstr>Course Overview</vt:lpstr>
      <vt:lpstr>The R Project for Statistical Computing</vt:lpstr>
      <vt:lpstr>First Steps: RStudio Cloud!</vt:lpstr>
      <vt:lpstr>(1) Create your account on https://rstudio.cloud and login</vt:lpstr>
      <vt:lpstr>(2) In your workspace, create a project</vt:lpstr>
      <vt:lpstr>(3) Name the project (e.g. MySmartGrid)</vt:lpstr>
      <vt:lpstr>(4) Run some R code in Console</vt:lpstr>
      <vt:lpstr>(5) Install required packages</vt:lpstr>
      <vt:lpstr>(6) For example, ggplot2</vt:lpstr>
      <vt:lpstr>(7) Packages required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Jim</dc:creator>
  <cp:lastModifiedBy>Duggan, James</cp:lastModifiedBy>
  <cp:revision>432</cp:revision>
  <cp:lastPrinted>2020-11-24T11:26:30Z</cp:lastPrinted>
  <dcterms:created xsi:type="dcterms:W3CDTF">2016-06-27T07:49:28Z</dcterms:created>
  <dcterms:modified xsi:type="dcterms:W3CDTF">2020-12-21T14:25:26Z</dcterms:modified>
</cp:coreProperties>
</file>